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8"/>
  </p:notesMasterIdLst>
  <p:sldIdLst>
    <p:sldId id="256" r:id="rId2"/>
    <p:sldId id="943" r:id="rId3"/>
    <p:sldId id="957" r:id="rId4"/>
    <p:sldId id="945" r:id="rId5"/>
    <p:sldId id="956" r:id="rId6"/>
    <p:sldId id="94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 Andersson" initials="MA" lastIdx="1" clrIdx="0">
    <p:extLst>
      <p:ext uri="{19B8F6BF-5375-455C-9EA6-DF929625EA0E}">
        <p15:presenceInfo xmlns:p15="http://schemas.microsoft.com/office/powerpoint/2012/main" userId="0868625ef9803786" providerId="Windows Live"/>
      </p:ext>
    </p:extLst>
  </p:cmAuthor>
  <p:cmAuthor id="2" name="Eftychia Koumarianou" initials="EK" lastIdx="21" clrIdx="1">
    <p:extLst>
      <p:ext uri="{19B8F6BF-5375-455C-9EA6-DF929625EA0E}">
        <p15:presenceInfo xmlns:p15="http://schemas.microsoft.com/office/powerpoint/2012/main" userId="Eftychia Koumarianou" providerId="None"/>
      </p:ext>
    </p:extLst>
  </p:cmAuthor>
  <p:cmAuthor id="3" name="Martin Andersson" initials="MA [2]" lastIdx="1" clrIdx="2">
    <p:extLst>
      <p:ext uri="{19B8F6BF-5375-455C-9EA6-DF929625EA0E}">
        <p15:presenceInfo xmlns:p15="http://schemas.microsoft.com/office/powerpoint/2012/main" userId="05124703ef25082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99" autoAdjust="0"/>
    <p:restoredTop sz="90175" autoAdjust="0"/>
  </p:normalViewPr>
  <p:slideViewPr>
    <p:cSldViewPr snapToGrid="0">
      <p:cViewPr varScale="1">
        <p:scale>
          <a:sx n="111" d="100"/>
          <a:sy n="111" d="100"/>
        </p:scale>
        <p:origin x="750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00" d="100"/>
        <a:sy n="300" d="100"/>
      </p:scale>
      <p:origin x="0" y="0"/>
    </p:cViewPr>
  </p:notesTextViewPr>
  <p:notesViewPr>
    <p:cSldViewPr snapToGrid="0">
      <p:cViewPr varScale="1">
        <p:scale>
          <a:sx n="74" d="100"/>
          <a:sy n="74" d="100"/>
        </p:scale>
        <p:origin x="259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EED08D-9C71-48FF-9810-41E21AAB593A}" type="datetimeFigureOut">
              <a:rPr lang="sv-SE" smtClean="0"/>
              <a:t>2023-09-09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B58028-0B1D-4F61-9075-CA7C30172A9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5287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58028-0B1D-4F61-9075-CA7C30172A95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494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758778"/>
            <a:ext cx="8968084" cy="290413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042400" y="2758778"/>
            <a:ext cx="3149599" cy="29041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534664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38899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4889"/>
            <a:ext cx="10577731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806068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-1" y="11"/>
            <a:ext cx="10553701" cy="81728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93919" y="0"/>
            <a:ext cx="1602997" cy="8177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5327" y="309654"/>
            <a:ext cx="6768855" cy="443573"/>
          </a:xfrm>
        </p:spPr>
        <p:txBody>
          <a:bodyPr>
            <a:normAutofit/>
          </a:bodyPr>
          <a:lstStyle>
            <a:lvl1pPr algn="r">
              <a:defRPr sz="2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 kern="1200" spc="0" baseline="0">
                <a:solidFill>
                  <a:srgbClr val="0070C0"/>
                </a:solidFill>
                <a:effectLst/>
              </a:defRPr>
            </a:lvl1pPr>
            <a:lvl2pPr>
              <a:defRPr sz="2000" kern="1200" spc="0" baseline="0">
                <a:solidFill>
                  <a:srgbClr val="0070C0"/>
                </a:solidFill>
                <a:effectLst/>
              </a:defRPr>
            </a:lvl2pPr>
            <a:lvl3pPr>
              <a:defRPr sz="1800" kern="1200" spc="0" baseline="0">
                <a:solidFill>
                  <a:srgbClr val="0070C0"/>
                </a:solidFill>
                <a:effectLst/>
              </a:defRPr>
            </a:lvl3pPr>
            <a:lvl4pPr>
              <a:defRPr sz="1600" kern="1200" spc="0" baseline="0">
                <a:solidFill>
                  <a:srgbClr val="0070C0"/>
                </a:solidFill>
                <a:effectLst/>
              </a:defRPr>
            </a:lvl4pPr>
            <a:lvl5pPr>
              <a:defRPr sz="1600" kern="1200" spc="0" baseline="0">
                <a:solidFill>
                  <a:srgbClr val="0070C0"/>
                </a:solidFill>
                <a:effectLst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4436-CA73-4D53-89B4-2A5C7347BF2F}" type="datetimeFigureOut">
              <a:rPr lang="en-US" smtClean="0"/>
              <a:t>9/9/2023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3B399ED3-7696-4FD3-9451-3EE6FEE0F14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383" y="62411"/>
            <a:ext cx="1055036" cy="67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60359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4436-CA73-4D53-89B4-2A5C7347BF2F}" type="datetimeFigureOut">
              <a:rPr lang="en-US" smtClean="0"/>
              <a:t>9/9/2023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72258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04436-CA73-4D53-89B4-2A5C7347BF2F}" type="datetimeFigureOut">
              <a:rPr lang="en-US" smtClean="0"/>
              <a:t>9/9/2023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1805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6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emf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866EFEF-0880-4E1C-9326-A21BBC95AD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29050" y="3485665"/>
            <a:ext cx="4616450" cy="1062462"/>
          </a:xfrm>
        </p:spPr>
        <p:txBody>
          <a:bodyPr/>
          <a:lstStyle/>
          <a:p>
            <a:r>
              <a:rPr lang="en-US" b="1" dirty="0"/>
              <a:t>IDAC-</a:t>
            </a:r>
            <a:r>
              <a:rPr lang="el-GR" b="1" dirty="0"/>
              <a:t>α</a:t>
            </a:r>
            <a:r>
              <a:rPr lang="en-US" sz="2700" b="1" dirty="0"/>
              <a:t> </a:t>
            </a:r>
            <a:br>
              <a:rPr lang="en-US" sz="2700" b="1" dirty="0"/>
            </a:br>
            <a:r>
              <a:rPr lang="en-US" sz="2400" b="1" dirty="0"/>
              <a:t>An </a:t>
            </a:r>
            <a:r>
              <a:rPr lang="el-GR" sz="2400" b="1" dirty="0"/>
              <a:t>α</a:t>
            </a:r>
            <a:r>
              <a:rPr lang="en-US" sz="2400" dirty="0"/>
              <a:t> Dosimetry Software</a:t>
            </a:r>
            <a:endParaRPr lang="sv-SE" sz="1800" strike="dblStrik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2FCFC35-A0F9-4253-A1C8-9F81357AF1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3550" y="4636604"/>
            <a:ext cx="2889250" cy="391331"/>
          </a:xfrm>
          <a:noFill/>
        </p:spPr>
        <p:txBody>
          <a:bodyPr>
            <a:normAutofit/>
          </a:bodyPr>
          <a:lstStyle/>
          <a:p>
            <a:r>
              <a:rPr lang="sv-SE" sz="1600" dirty="0">
                <a:effectLst/>
              </a:rPr>
              <a:t>Martin Andersson</a:t>
            </a:r>
          </a:p>
        </p:txBody>
      </p:sp>
      <p:pic>
        <p:nvPicPr>
          <p:cNvPr id="67" name="Bildobjekt 11">
            <a:extLst>
              <a:ext uri="{FF2B5EF4-FFF2-40B4-BE49-F238E27FC236}">
                <a16:creationId xmlns:a16="http://schemas.microsoft.com/office/drawing/2014/main" id="{E8D7B01E-6B29-44DC-871C-E15031D8E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536" y="3539551"/>
            <a:ext cx="2110063" cy="134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390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50CBCA33-B16C-4E6B-8407-8CBCAE6C6B39}"/>
              </a:ext>
            </a:extLst>
          </p:cNvPr>
          <p:cNvSpPr/>
          <p:nvPr/>
        </p:nvSpPr>
        <p:spPr>
          <a:xfrm>
            <a:off x="1479040" y="3225438"/>
            <a:ext cx="1144976" cy="5674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C08B079A-4D06-43F8-9E3E-D4A50033BC2A}"/>
              </a:ext>
            </a:extLst>
          </p:cNvPr>
          <p:cNvSpPr/>
          <p:nvPr/>
        </p:nvSpPr>
        <p:spPr>
          <a:xfrm>
            <a:off x="2796335" y="3225439"/>
            <a:ext cx="1144976" cy="5674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397A8F1A-D0F9-4DBD-949F-85CE4ED66F5A}"/>
              </a:ext>
            </a:extLst>
          </p:cNvPr>
          <p:cNvSpPr/>
          <p:nvPr/>
        </p:nvSpPr>
        <p:spPr>
          <a:xfrm>
            <a:off x="4097914" y="3235744"/>
            <a:ext cx="1144976" cy="5674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1DB36EB2-9063-4CE9-AAE8-5B1C5F3A9F27}"/>
              </a:ext>
            </a:extLst>
          </p:cNvPr>
          <p:cNvSpPr/>
          <p:nvPr/>
        </p:nvSpPr>
        <p:spPr>
          <a:xfrm>
            <a:off x="5396691" y="3226986"/>
            <a:ext cx="1144976" cy="5674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E7C4A64B-1046-41F4-841F-4B5AE219217D}"/>
              </a:ext>
            </a:extLst>
          </p:cNvPr>
          <p:cNvSpPr/>
          <p:nvPr/>
        </p:nvSpPr>
        <p:spPr>
          <a:xfrm>
            <a:off x="6696869" y="3244971"/>
            <a:ext cx="1144976" cy="5674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1F5EE57A-F93A-430E-B6F2-D5E18F86AEA9}"/>
              </a:ext>
            </a:extLst>
          </p:cNvPr>
          <p:cNvSpPr/>
          <p:nvPr/>
        </p:nvSpPr>
        <p:spPr>
          <a:xfrm>
            <a:off x="7997047" y="3244972"/>
            <a:ext cx="1144976" cy="5674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B26D0556-09E7-4608-AE86-BFD008A8101E}"/>
              </a:ext>
            </a:extLst>
          </p:cNvPr>
          <p:cNvSpPr/>
          <p:nvPr/>
        </p:nvSpPr>
        <p:spPr>
          <a:xfrm>
            <a:off x="9294423" y="3244973"/>
            <a:ext cx="1144976" cy="5674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ktangel 4"/>
          <p:cNvSpPr/>
          <p:nvPr/>
        </p:nvSpPr>
        <p:spPr>
          <a:xfrm>
            <a:off x="1207218" y="4100361"/>
            <a:ext cx="9415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algn="ctr">
              <a:spcBef>
                <a:spcPts val="600"/>
              </a:spcBef>
              <a:spcAft>
                <a:spcPts val="600"/>
              </a:spcAft>
              <a:tabLst>
                <a:tab pos="179388" algn="l"/>
              </a:tabLst>
            </a:pPr>
            <a:r>
              <a:rPr lang="en-GB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osimetry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el-GR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GB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-emitting radiopharmaceuticals is performed based on the arbitrary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assumption that the daughter radionuclides follow the Biokinetic (BK) Model of the parent.</a:t>
            </a: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179388" algn="l"/>
              </a:tabLst>
            </a:pPr>
            <a:endParaRPr lang="en-US" sz="2000" b="1" u="sng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9815ABBB-927B-4BAB-93B8-1540E5501735}"/>
              </a:ext>
            </a:extLst>
          </p:cNvPr>
          <p:cNvSpPr txBox="1">
            <a:spLocks/>
          </p:cNvSpPr>
          <p:nvPr/>
        </p:nvSpPr>
        <p:spPr>
          <a:xfrm>
            <a:off x="4151026" y="190501"/>
            <a:ext cx="5974049" cy="610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Dosimetry Software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25F63EB2-F293-40D7-9498-BB1A5F4EBFE6}"/>
              </a:ext>
            </a:extLst>
          </p:cNvPr>
          <p:cNvSpPr/>
          <p:nvPr/>
        </p:nvSpPr>
        <p:spPr>
          <a:xfrm>
            <a:off x="800103" y="1249340"/>
            <a:ext cx="10591798" cy="60483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defTabSz="914014" fontAlgn="base">
              <a:lnSpc>
                <a:spcPct val="150000"/>
              </a:lnSpc>
              <a:buClr>
                <a:schemeClr val="tx2"/>
              </a:buClr>
            </a:pPr>
            <a:r>
              <a:rPr lang="de-DE" sz="2000" b="1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Background</a:t>
            </a:r>
            <a:endParaRPr lang="sv-SE" sz="2000" b="1" kern="0" dirty="0">
              <a:solidFill>
                <a:srgbClr val="0070C0"/>
              </a:solidFill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BE57867B-F15E-4643-8F53-C6B86222DB9E}"/>
              </a:ext>
            </a:extLst>
          </p:cNvPr>
          <p:cNvSpPr/>
          <p:nvPr/>
        </p:nvSpPr>
        <p:spPr>
          <a:xfrm>
            <a:off x="1419224" y="5316121"/>
            <a:ext cx="90201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tabLst>
                <a:tab pos="179388" algn="l"/>
              </a:tabLst>
            </a:pPr>
            <a:r>
              <a:rPr lang="en-US" sz="2000" b="1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Aim: Create a more realistic </a:t>
            </a:r>
            <a:r>
              <a:rPr lang="el-GR" sz="2000" b="1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α-</a:t>
            </a:r>
            <a:r>
              <a:rPr lang="en-GB" sz="2000" b="1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Therapy </a:t>
            </a:r>
            <a:r>
              <a:rPr lang="en-US" sz="2000" b="1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s</a:t>
            </a:r>
            <a:r>
              <a:rPr lang="en-US" sz="2000" b="1" kern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pecific </a:t>
            </a:r>
            <a:r>
              <a:rPr lang="en-US" sz="2000" b="1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Dosimetry Model</a:t>
            </a:r>
          </a:p>
        </p:txBody>
      </p:sp>
      <p:sp>
        <p:nvSpPr>
          <p:cNvPr id="9" name="Rektangel 4">
            <a:extLst>
              <a:ext uri="{FF2B5EF4-FFF2-40B4-BE49-F238E27FC236}">
                <a16:creationId xmlns:a16="http://schemas.microsoft.com/office/drawing/2014/main" id="{09259E7F-FBB7-4B44-9CDE-9A5CD3B0B89C}"/>
              </a:ext>
            </a:extLst>
          </p:cNvPr>
          <p:cNvSpPr/>
          <p:nvPr/>
        </p:nvSpPr>
        <p:spPr>
          <a:xfrm>
            <a:off x="1561721" y="3291857"/>
            <a:ext cx="9381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sv-SE" sz="2400" b="1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225</a:t>
            </a:r>
            <a:r>
              <a:rPr lang="sv-SE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</a:t>
            </a:r>
            <a:endParaRPr lang="en-US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ktangel 4">
            <a:extLst>
              <a:ext uri="{FF2B5EF4-FFF2-40B4-BE49-F238E27FC236}">
                <a16:creationId xmlns:a16="http://schemas.microsoft.com/office/drawing/2014/main" id="{B5434264-04EC-4D7D-9C46-B4E39342B73E}"/>
              </a:ext>
            </a:extLst>
          </p:cNvPr>
          <p:cNvSpPr/>
          <p:nvPr/>
        </p:nvSpPr>
        <p:spPr>
          <a:xfrm>
            <a:off x="2309503" y="2604683"/>
            <a:ext cx="7239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algn="ctr">
              <a:spcBef>
                <a:spcPts val="600"/>
              </a:spcBef>
              <a:spcAft>
                <a:spcPts val="600"/>
              </a:spcAft>
              <a:tabLst>
                <a:tab pos="179388" algn="l"/>
              </a:tabLs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IDAC-</a:t>
            </a:r>
            <a:r>
              <a:rPr lang="el-GR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applies to </a:t>
            </a:r>
            <a:r>
              <a:rPr lang="el-GR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α-</a:t>
            </a:r>
            <a:r>
              <a:rPr lang="en-GB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emitters with a long decay chain of daughter nuclides: </a:t>
            </a:r>
          </a:p>
        </p:txBody>
      </p:sp>
      <p:sp>
        <p:nvSpPr>
          <p:cNvPr id="23" name="Rektangel 4">
            <a:extLst>
              <a:ext uri="{FF2B5EF4-FFF2-40B4-BE49-F238E27FC236}">
                <a16:creationId xmlns:a16="http://schemas.microsoft.com/office/drawing/2014/main" id="{95F157BF-77F4-49F7-B67E-BFDA18A2103E}"/>
              </a:ext>
            </a:extLst>
          </p:cNvPr>
          <p:cNvSpPr/>
          <p:nvPr/>
        </p:nvSpPr>
        <p:spPr>
          <a:xfrm>
            <a:off x="2863300" y="3307984"/>
            <a:ext cx="9381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sv-SE" sz="2400" b="1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212</a:t>
            </a:r>
            <a:r>
              <a:rPr lang="sv-SE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</a:t>
            </a:r>
            <a:endParaRPr lang="en-US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ktangel 4">
            <a:extLst>
              <a:ext uri="{FF2B5EF4-FFF2-40B4-BE49-F238E27FC236}">
                <a16:creationId xmlns:a16="http://schemas.microsoft.com/office/drawing/2014/main" id="{3F170081-5DB0-4E60-B303-FD0FE9C3B7E3}"/>
              </a:ext>
            </a:extLst>
          </p:cNvPr>
          <p:cNvSpPr/>
          <p:nvPr/>
        </p:nvSpPr>
        <p:spPr>
          <a:xfrm>
            <a:off x="4151027" y="3307010"/>
            <a:ext cx="9381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sv-SE" sz="2400" b="1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213</a:t>
            </a:r>
            <a:r>
              <a:rPr lang="sv-SE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</a:t>
            </a:r>
            <a:endParaRPr lang="en-US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ktangel 4">
            <a:extLst>
              <a:ext uri="{FF2B5EF4-FFF2-40B4-BE49-F238E27FC236}">
                <a16:creationId xmlns:a16="http://schemas.microsoft.com/office/drawing/2014/main" id="{7FF9C4AA-20A8-4133-8F3F-FFCABAA06EB9}"/>
              </a:ext>
            </a:extLst>
          </p:cNvPr>
          <p:cNvSpPr/>
          <p:nvPr/>
        </p:nvSpPr>
        <p:spPr>
          <a:xfrm>
            <a:off x="5452606" y="3307713"/>
            <a:ext cx="9381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sv-SE" sz="2400" b="1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212</a:t>
            </a:r>
            <a:r>
              <a:rPr lang="sv-SE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Pb</a:t>
            </a:r>
            <a:endParaRPr lang="en-US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ktangel 4">
            <a:extLst>
              <a:ext uri="{FF2B5EF4-FFF2-40B4-BE49-F238E27FC236}">
                <a16:creationId xmlns:a16="http://schemas.microsoft.com/office/drawing/2014/main" id="{61D515C3-6591-4AAE-A27B-EF9BCABC93C5}"/>
              </a:ext>
            </a:extLst>
          </p:cNvPr>
          <p:cNvSpPr/>
          <p:nvPr/>
        </p:nvSpPr>
        <p:spPr>
          <a:xfrm>
            <a:off x="6617576" y="3307713"/>
            <a:ext cx="13035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sv-SE" sz="2400" b="1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223/224</a:t>
            </a:r>
            <a:r>
              <a:rPr lang="sv-SE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endParaRPr lang="en-US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ktangel 4">
            <a:extLst>
              <a:ext uri="{FF2B5EF4-FFF2-40B4-BE49-F238E27FC236}">
                <a16:creationId xmlns:a16="http://schemas.microsoft.com/office/drawing/2014/main" id="{DC9A04AD-331E-435E-8076-E1E9B09B4545}"/>
              </a:ext>
            </a:extLst>
          </p:cNvPr>
          <p:cNvSpPr/>
          <p:nvPr/>
        </p:nvSpPr>
        <p:spPr>
          <a:xfrm>
            <a:off x="8009420" y="3307712"/>
            <a:ext cx="1013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sv-SE" sz="2400" b="1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149</a:t>
            </a:r>
            <a:r>
              <a:rPr lang="sv-SE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Tb</a:t>
            </a:r>
            <a:endParaRPr lang="en-US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ktangel 4">
            <a:extLst>
              <a:ext uri="{FF2B5EF4-FFF2-40B4-BE49-F238E27FC236}">
                <a16:creationId xmlns:a16="http://schemas.microsoft.com/office/drawing/2014/main" id="{4DFDA965-6586-4212-900D-3391D3A313CF}"/>
              </a:ext>
            </a:extLst>
          </p:cNvPr>
          <p:cNvSpPr/>
          <p:nvPr/>
        </p:nvSpPr>
        <p:spPr>
          <a:xfrm>
            <a:off x="9282850" y="3307711"/>
            <a:ext cx="1013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sv-SE" sz="2400" b="1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227</a:t>
            </a:r>
            <a:r>
              <a:rPr lang="sv-SE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US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9" name="Bildobjekt 11">
            <a:extLst>
              <a:ext uri="{FF2B5EF4-FFF2-40B4-BE49-F238E27FC236}">
                <a16:creationId xmlns:a16="http://schemas.microsoft.com/office/drawing/2014/main" id="{9657D5F3-BD74-4814-B8BC-94A7CFBAED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383" y="62411"/>
            <a:ext cx="1055036" cy="67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450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E9CDAF3F-1B7B-4BE1-B8A7-CCCC74914F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967824"/>
              </p:ext>
            </p:extLst>
          </p:nvPr>
        </p:nvGraphicFramePr>
        <p:xfrm>
          <a:off x="6451600" y="2689411"/>
          <a:ext cx="4209455" cy="32687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625360" imgH="4368240" progId="">
                  <p:embed/>
                </p:oleObj>
              </mc:Choice>
              <mc:Fallback>
                <p:oleObj r:id="rId2" imgW="5625360" imgH="43682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51600" y="2689411"/>
                        <a:ext cx="4209455" cy="32687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37">
            <a:extLst>
              <a:ext uri="{FF2B5EF4-FFF2-40B4-BE49-F238E27FC236}">
                <a16:creationId xmlns:a16="http://schemas.microsoft.com/office/drawing/2014/main" id="{EA4A9946-38EF-4442-8060-DB840828371F}"/>
              </a:ext>
            </a:extLst>
          </p:cNvPr>
          <p:cNvGrpSpPr/>
          <p:nvPr/>
        </p:nvGrpSpPr>
        <p:grpSpPr>
          <a:xfrm>
            <a:off x="10290481" y="3084137"/>
            <a:ext cx="1636574" cy="2160696"/>
            <a:chOff x="7922221" y="3295723"/>
            <a:chExt cx="1464243" cy="1933172"/>
          </a:xfrm>
        </p:grpSpPr>
        <p:sp>
          <p:nvSpPr>
            <p:cNvPr id="28" name="Platshållare för innehåll 2">
              <a:extLst>
                <a:ext uri="{FF2B5EF4-FFF2-40B4-BE49-F238E27FC236}">
                  <a16:creationId xmlns:a16="http://schemas.microsoft.com/office/drawing/2014/main" id="{60D1AFA2-7BD0-484C-BAA5-9096D926EF36}"/>
                </a:ext>
              </a:extLst>
            </p:cNvPr>
            <p:cNvSpPr txBox="1">
              <a:spLocks/>
            </p:cNvSpPr>
            <p:nvPr/>
          </p:nvSpPr>
          <p:spPr>
            <a:xfrm>
              <a:off x="7940559" y="3295723"/>
              <a:ext cx="1238072" cy="249479"/>
            </a:xfrm>
            <a:prstGeom prst="rect">
              <a:avLst/>
            </a:prstGeom>
          </p:spPr>
          <p:txBody>
            <a:bodyPr vert="horz" lIns="68580" tIns="34290" rIns="68580" bIns="3429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Clr>
                  <a:schemeClr val="accent6"/>
                </a:buClr>
                <a:buFont typeface="Arial" pitchFamily="34" charset="0"/>
                <a:buChar char="»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>
                  <a:schemeClr val="accent6"/>
                </a:buClr>
                <a:buFont typeface="Wingdings" pitchFamily="2" charset="2"/>
                <a:buChar char="§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sz="1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Rn-219</a:t>
              </a:r>
              <a:r>
                <a:rPr lang="en-US" sz="1354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1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</a:t>
              </a:r>
              <a:r>
                <a:rPr lang="el-GR" sz="11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α, </a:t>
              </a:r>
              <a:r>
                <a:rPr lang="en-US" sz="11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3.96s)</a:t>
              </a:r>
              <a:endParaRPr lang="sv-SE" sz="1354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Platshållare för innehåll 2">
              <a:extLst>
                <a:ext uri="{FF2B5EF4-FFF2-40B4-BE49-F238E27FC236}">
                  <a16:creationId xmlns:a16="http://schemas.microsoft.com/office/drawing/2014/main" id="{64B4BB2B-CAE8-470A-8E02-0BCEA74DD704}"/>
                </a:ext>
              </a:extLst>
            </p:cNvPr>
            <p:cNvSpPr txBox="1">
              <a:spLocks/>
            </p:cNvSpPr>
            <p:nvPr/>
          </p:nvSpPr>
          <p:spPr>
            <a:xfrm>
              <a:off x="8035303" y="3684958"/>
              <a:ext cx="1238071" cy="330023"/>
            </a:xfrm>
            <a:prstGeom prst="rect">
              <a:avLst/>
            </a:prstGeom>
          </p:spPr>
          <p:txBody>
            <a:bodyPr vert="horz" lIns="68580" tIns="34290" rIns="68580" bIns="3429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Clr>
                  <a:schemeClr val="accent6"/>
                </a:buClr>
                <a:buFont typeface="Arial" pitchFamily="34" charset="0"/>
                <a:buChar char="»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>
                  <a:schemeClr val="accent6"/>
                </a:buClr>
                <a:buFont typeface="Wingdings" pitchFamily="2" charset="2"/>
                <a:buChar char="§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sz="1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Po-215</a:t>
              </a:r>
              <a:r>
                <a:rPr lang="en-US" sz="1354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1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</a:t>
              </a:r>
              <a:r>
                <a:rPr lang="el-GR" sz="11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α, 1</a:t>
              </a:r>
              <a:r>
                <a:rPr lang="de-DE" sz="11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r>
                <a:rPr lang="el-GR" sz="11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78</a:t>
              </a:r>
              <a:r>
                <a:rPr lang="en-GB" sz="11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</a:t>
              </a:r>
              <a:r>
                <a:rPr lang="en-US" sz="11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s)</a:t>
              </a:r>
              <a:endParaRPr lang="sv-SE" sz="13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Platshållare för innehåll 2">
              <a:extLst>
                <a:ext uri="{FF2B5EF4-FFF2-40B4-BE49-F238E27FC236}">
                  <a16:creationId xmlns:a16="http://schemas.microsoft.com/office/drawing/2014/main" id="{360C8830-B348-429D-9E2A-6FCB30109E39}"/>
                </a:ext>
              </a:extLst>
            </p:cNvPr>
            <p:cNvSpPr txBox="1">
              <a:spLocks/>
            </p:cNvSpPr>
            <p:nvPr/>
          </p:nvSpPr>
          <p:spPr>
            <a:xfrm>
              <a:off x="7922221" y="4025742"/>
              <a:ext cx="1464243" cy="209757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Clr>
                  <a:schemeClr val="accent6"/>
                </a:buClr>
                <a:buFont typeface="Arial" pitchFamily="34" charset="0"/>
                <a:buChar char="»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>
                  <a:schemeClr val="accent6"/>
                </a:buClr>
                <a:buFont typeface="Wingdings" pitchFamily="2" charset="2"/>
                <a:buChar char="§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sz="1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Pb-211</a:t>
              </a:r>
              <a:r>
                <a:rPr lang="en-US" sz="12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1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</a:t>
              </a:r>
              <a:r>
                <a:rPr lang="el-GR" sz="11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α, </a:t>
              </a:r>
              <a:r>
                <a:rPr lang="en-US" sz="11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36.10min)</a:t>
              </a:r>
              <a:endParaRPr lang="sv-SE" sz="1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Platshållare för innehåll 2">
              <a:extLst>
                <a:ext uri="{FF2B5EF4-FFF2-40B4-BE49-F238E27FC236}">
                  <a16:creationId xmlns:a16="http://schemas.microsoft.com/office/drawing/2014/main" id="{BE219E4E-F2F1-4CD7-9BA4-DFC0777B582C}"/>
                </a:ext>
              </a:extLst>
            </p:cNvPr>
            <p:cNvSpPr txBox="1">
              <a:spLocks/>
            </p:cNvSpPr>
            <p:nvPr/>
          </p:nvSpPr>
          <p:spPr>
            <a:xfrm>
              <a:off x="8000849" y="4551275"/>
              <a:ext cx="1308279" cy="224178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Clr>
                  <a:schemeClr val="accent6"/>
                </a:buClr>
                <a:buFont typeface="Arial" pitchFamily="34" charset="0"/>
                <a:buChar char="»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>
                  <a:schemeClr val="accent6"/>
                </a:buClr>
                <a:buFont typeface="Wingdings" pitchFamily="2" charset="2"/>
                <a:buChar char="§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10000"/>
                </a:lnSpc>
                <a:buNone/>
              </a:pPr>
              <a:r>
                <a:rPr lang="en-US" sz="1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Bi-211</a:t>
              </a:r>
              <a:r>
                <a:rPr lang="en-US" sz="12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1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</a:t>
              </a:r>
              <a:r>
                <a:rPr lang="el-GR" sz="11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α, </a:t>
              </a:r>
              <a:r>
                <a:rPr lang="en-GB" sz="11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2.17min</a:t>
              </a:r>
              <a:r>
                <a:rPr lang="en-US" sz="11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  <a:endParaRPr lang="sv-SE" sz="1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Platshållare för innehåll 2">
              <a:extLst>
                <a:ext uri="{FF2B5EF4-FFF2-40B4-BE49-F238E27FC236}">
                  <a16:creationId xmlns:a16="http://schemas.microsoft.com/office/drawing/2014/main" id="{330260E6-D34B-4BFF-8904-7DD314FC81A7}"/>
                </a:ext>
              </a:extLst>
            </p:cNvPr>
            <p:cNvSpPr txBox="1">
              <a:spLocks/>
            </p:cNvSpPr>
            <p:nvPr/>
          </p:nvSpPr>
          <p:spPr>
            <a:xfrm>
              <a:off x="8105753" y="5005616"/>
              <a:ext cx="1201202" cy="223279"/>
            </a:xfrm>
            <a:prstGeom prst="rect">
              <a:avLst/>
            </a:prstGeom>
          </p:spPr>
          <p:txBody>
            <a:bodyPr vert="horz" lIns="68580" tIns="34290" rIns="68580" bIns="34290" rtlCol="0">
              <a:normAutofit lnSpcReduction="1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Clr>
                  <a:schemeClr val="accent6"/>
                </a:buClr>
                <a:buFont typeface="Arial" pitchFamily="34" charset="0"/>
                <a:buChar char="»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>
                  <a:schemeClr val="accent6"/>
                </a:buClr>
                <a:buFont typeface="Wingdings" pitchFamily="2" charset="2"/>
                <a:buChar char="§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sz="1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Tl-207</a:t>
              </a:r>
              <a:r>
                <a:rPr lang="en-US" sz="12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1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</a:t>
              </a:r>
              <a:r>
                <a:rPr lang="el-GR" sz="11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α, </a:t>
              </a:r>
              <a:r>
                <a:rPr lang="en-US" sz="11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4.77min)</a:t>
              </a:r>
              <a:endParaRPr lang="sv-SE" sz="1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CB1B00E-CC0F-4B6B-B0B7-ADB240E43ABF}"/>
              </a:ext>
            </a:extLst>
          </p:cNvPr>
          <p:cNvSpPr txBox="1"/>
          <p:nvPr/>
        </p:nvSpPr>
        <p:spPr>
          <a:xfrm>
            <a:off x="-1053987" y="2116939"/>
            <a:ext cx="49637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Radium (Ra) BK Model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126C774-7399-4F69-9A25-073254FE7A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686" y="2607937"/>
            <a:ext cx="4407509" cy="336487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A2EB7F8-A67F-4E64-B914-43A1FD898947}"/>
              </a:ext>
            </a:extLst>
          </p:cNvPr>
          <p:cNvSpPr/>
          <p:nvPr/>
        </p:nvSpPr>
        <p:spPr>
          <a:xfrm>
            <a:off x="375669" y="6062763"/>
            <a:ext cx="4158231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kern="0" dirty="0">
                <a:solidFill>
                  <a:schemeClr val="bg1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(</a:t>
            </a:r>
            <a:r>
              <a:rPr lang="en-GB" sz="700" kern="0" dirty="0">
                <a:solidFill>
                  <a:schemeClr val="bg1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ICRP, 2017. Occupational intakes of radionuclides: Part 3. ICRP Publication 137. Ann. ICRP 46(3/4))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4554639-0051-45B2-B915-A8A46F4510F6}"/>
              </a:ext>
            </a:extLst>
          </p:cNvPr>
          <p:cNvSpPr/>
          <p:nvPr/>
        </p:nvSpPr>
        <p:spPr>
          <a:xfrm>
            <a:off x="5835370" y="2116939"/>
            <a:ext cx="4412075" cy="33855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Complex BK Model </a:t>
            </a:r>
            <a:r>
              <a:rPr lang="en-US" sz="105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(visual representation)                         </a:t>
            </a:r>
            <a:endParaRPr lang="en-GB" sz="1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Rubrik 1">
            <a:extLst>
              <a:ext uri="{FF2B5EF4-FFF2-40B4-BE49-F238E27FC236}">
                <a16:creationId xmlns:a16="http://schemas.microsoft.com/office/drawing/2014/main" id="{048ED611-5685-406E-B46E-D537D3775E75}"/>
              </a:ext>
            </a:extLst>
          </p:cNvPr>
          <p:cNvSpPr txBox="1">
            <a:spLocks/>
          </p:cNvSpPr>
          <p:nvPr/>
        </p:nvSpPr>
        <p:spPr>
          <a:xfrm>
            <a:off x="2771776" y="191263"/>
            <a:ext cx="7353300" cy="609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IDAC-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platform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Rectangle 8">
            <a:extLst>
              <a:ext uri="{FF2B5EF4-FFF2-40B4-BE49-F238E27FC236}">
                <a16:creationId xmlns:a16="http://schemas.microsoft.com/office/drawing/2014/main" id="{BABCF377-10E0-4B6B-AAB8-2F002DCEB326}"/>
              </a:ext>
            </a:extLst>
          </p:cNvPr>
          <p:cNvSpPr/>
          <p:nvPr/>
        </p:nvSpPr>
        <p:spPr>
          <a:xfrm>
            <a:off x="0" y="1236640"/>
            <a:ext cx="12191999" cy="60483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defTabSz="914014" fontAlgn="base">
              <a:lnSpc>
                <a:spcPct val="150000"/>
              </a:lnSpc>
              <a:buClr>
                <a:schemeClr val="tx2"/>
              </a:buClr>
            </a:pPr>
            <a:r>
              <a:rPr lang="en-US" sz="2000" b="1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Individual BK Models for all</a:t>
            </a:r>
            <a:r>
              <a:rPr lang="en-GB" sz="2000" b="1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 </a:t>
            </a:r>
            <a:r>
              <a:rPr lang="en-US" sz="2000" b="1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Daughter Radionuclides are incorporated</a:t>
            </a:r>
            <a:endParaRPr lang="sv-SE" sz="2000" b="1" kern="0" dirty="0">
              <a:solidFill>
                <a:srgbClr val="0070C0"/>
              </a:solidFill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</p:txBody>
      </p:sp>
      <p:sp>
        <p:nvSpPr>
          <p:cNvPr id="48" name="Pil: höger 15">
            <a:extLst>
              <a:ext uri="{FF2B5EF4-FFF2-40B4-BE49-F238E27FC236}">
                <a16:creationId xmlns:a16="http://schemas.microsoft.com/office/drawing/2014/main" id="{846A3B0A-5C04-4232-8556-4ACC0ADFD727}"/>
              </a:ext>
            </a:extLst>
          </p:cNvPr>
          <p:cNvSpPr/>
          <p:nvPr/>
        </p:nvSpPr>
        <p:spPr bwMode="auto">
          <a:xfrm>
            <a:off x="5387458" y="3801542"/>
            <a:ext cx="710354" cy="929328"/>
          </a:xfrm>
          <a:prstGeom prst="rightArrow">
            <a:avLst>
              <a:gd name="adj1" fmla="val 56777"/>
              <a:gd name="adj2" fmla="val 50000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78656" fontAlgn="base">
              <a:spcBef>
                <a:spcPct val="0"/>
              </a:spcBef>
              <a:spcAft>
                <a:spcPct val="0"/>
              </a:spcAft>
            </a:pPr>
            <a:endParaRPr lang="sv-SE" dirty="0"/>
          </a:p>
        </p:txBody>
      </p:sp>
      <p:sp>
        <p:nvSpPr>
          <p:cNvPr id="51" name="Pil: höger 15">
            <a:extLst>
              <a:ext uri="{FF2B5EF4-FFF2-40B4-BE49-F238E27FC236}">
                <a16:creationId xmlns:a16="http://schemas.microsoft.com/office/drawing/2014/main" id="{E3AD2A86-29D3-4C41-BE21-56BCF05A3E4C}"/>
              </a:ext>
            </a:extLst>
          </p:cNvPr>
          <p:cNvSpPr/>
          <p:nvPr/>
        </p:nvSpPr>
        <p:spPr bwMode="auto">
          <a:xfrm rot="5400000">
            <a:off x="10796268" y="3393301"/>
            <a:ext cx="196368" cy="124892"/>
          </a:xfrm>
          <a:prstGeom prst="rightArrow">
            <a:avLst>
              <a:gd name="adj1" fmla="val 56777"/>
              <a:gd name="adj2" fmla="val 48786"/>
            </a:avLst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78656" fontAlgn="base">
              <a:spcBef>
                <a:spcPct val="0"/>
              </a:spcBef>
              <a:spcAft>
                <a:spcPct val="0"/>
              </a:spcAft>
            </a:pPr>
            <a:endParaRPr lang="sv-SE" dirty="0"/>
          </a:p>
        </p:txBody>
      </p:sp>
      <p:sp>
        <p:nvSpPr>
          <p:cNvPr id="52" name="Pil: höger 15">
            <a:extLst>
              <a:ext uri="{FF2B5EF4-FFF2-40B4-BE49-F238E27FC236}">
                <a16:creationId xmlns:a16="http://schemas.microsoft.com/office/drawing/2014/main" id="{1148F145-A4A9-41EB-88EC-525E6ACC3628}"/>
              </a:ext>
            </a:extLst>
          </p:cNvPr>
          <p:cNvSpPr/>
          <p:nvPr/>
        </p:nvSpPr>
        <p:spPr bwMode="auto">
          <a:xfrm rot="5400000">
            <a:off x="10836911" y="3793462"/>
            <a:ext cx="108732" cy="124892"/>
          </a:xfrm>
          <a:prstGeom prst="rightArrow">
            <a:avLst>
              <a:gd name="adj1" fmla="val 56777"/>
              <a:gd name="adj2" fmla="val 48786"/>
            </a:avLst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78656" fontAlgn="base">
              <a:spcBef>
                <a:spcPct val="0"/>
              </a:spcBef>
              <a:spcAft>
                <a:spcPct val="0"/>
              </a:spcAft>
            </a:pPr>
            <a:endParaRPr lang="sv-SE" dirty="0"/>
          </a:p>
        </p:txBody>
      </p:sp>
      <p:sp>
        <p:nvSpPr>
          <p:cNvPr id="53" name="Pil: höger 15">
            <a:extLst>
              <a:ext uri="{FF2B5EF4-FFF2-40B4-BE49-F238E27FC236}">
                <a16:creationId xmlns:a16="http://schemas.microsoft.com/office/drawing/2014/main" id="{BB843A7D-4192-47FC-99F7-F95FB780675F}"/>
              </a:ext>
            </a:extLst>
          </p:cNvPr>
          <p:cNvSpPr/>
          <p:nvPr/>
        </p:nvSpPr>
        <p:spPr bwMode="auto">
          <a:xfrm rot="5400000">
            <a:off x="10707857" y="4268254"/>
            <a:ext cx="361950" cy="124892"/>
          </a:xfrm>
          <a:prstGeom prst="rightArrow">
            <a:avLst>
              <a:gd name="adj1" fmla="val 56777"/>
              <a:gd name="adj2" fmla="val 48786"/>
            </a:avLst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78656" fontAlgn="base">
              <a:spcBef>
                <a:spcPct val="0"/>
              </a:spcBef>
              <a:spcAft>
                <a:spcPct val="0"/>
              </a:spcAft>
            </a:pPr>
            <a:endParaRPr lang="sv-SE" dirty="0"/>
          </a:p>
        </p:txBody>
      </p:sp>
      <p:sp>
        <p:nvSpPr>
          <p:cNvPr id="54" name="Pil: höger 15">
            <a:extLst>
              <a:ext uri="{FF2B5EF4-FFF2-40B4-BE49-F238E27FC236}">
                <a16:creationId xmlns:a16="http://schemas.microsoft.com/office/drawing/2014/main" id="{082B9641-CF9D-414A-B632-E07574CC78C8}"/>
              </a:ext>
            </a:extLst>
          </p:cNvPr>
          <p:cNvSpPr/>
          <p:nvPr/>
        </p:nvSpPr>
        <p:spPr bwMode="auto">
          <a:xfrm rot="5400000">
            <a:off x="10764052" y="4800229"/>
            <a:ext cx="249560" cy="124892"/>
          </a:xfrm>
          <a:prstGeom prst="rightArrow">
            <a:avLst>
              <a:gd name="adj1" fmla="val 56777"/>
              <a:gd name="adj2" fmla="val 48786"/>
            </a:avLst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78656" fontAlgn="base">
              <a:spcBef>
                <a:spcPct val="0"/>
              </a:spcBef>
              <a:spcAft>
                <a:spcPct val="0"/>
              </a:spcAft>
            </a:pPr>
            <a:endParaRPr lang="sv-SE" dirty="0"/>
          </a:p>
        </p:txBody>
      </p:sp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195D63CF-04C0-4C42-AE27-DB25F5D403C1}"/>
              </a:ext>
            </a:extLst>
          </p:cNvPr>
          <p:cNvSpPr/>
          <p:nvPr/>
        </p:nvSpPr>
        <p:spPr>
          <a:xfrm>
            <a:off x="6858001" y="6087102"/>
            <a:ext cx="3413019" cy="192885"/>
          </a:xfrm>
          <a:prstGeom prst="rightArrow">
            <a:avLst/>
          </a:prstGeom>
          <a:gradFill>
            <a:gsLst>
              <a:gs pos="0">
                <a:schemeClr val="tx1"/>
              </a:gs>
              <a:gs pos="48000">
                <a:srgbClr val="0070C0"/>
              </a:gs>
              <a:gs pos="100000">
                <a:srgbClr val="0070C0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BADD67D-0011-42B1-9053-C105C22FFDF5}"/>
              </a:ext>
            </a:extLst>
          </p:cNvPr>
          <p:cNvSpPr txBox="1"/>
          <p:nvPr/>
        </p:nvSpPr>
        <p:spPr>
          <a:xfrm>
            <a:off x="6540791" y="6058192"/>
            <a:ext cx="9145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(0)</a:t>
            </a: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A3ABF879-60BF-4D0A-9925-62E24EB78A81}"/>
              </a:ext>
            </a:extLst>
          </p:cNvPr>
          <p:cNvSpPr txBox="1"/>
          <p:nvPr/>
        </p:nvSpPr>
        <p:spPr>
          <a:xfrm>
            <a:off x="10237955" y="6058192"/>
            <a:ext cx="2630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</a:p>
        </p:txBody>
      </p:sp>
      <p:sp>
        <p:nvSpPr>
          <p:cNvPr id="57" name="textruta 54">
            <a:extLst>
              <a:ext uri="{FF2B5EF4-FFF2-40B4-BE49-F238E27FC236}">
                <a16:creationId xmlns:a16="http://schemas.microsoft.com/office/drawing/2014/main" id="{B7C8EE58-B3C4-46E3-858B-CC337135EAC5}"/>
              </a:ext>
            </a:extLst>
          </p:cNvPr>
          <p:cNvSpPr txBox="1"/>
          <p:nvPr/>
        </p:nvSpPr>
        <p:spPr>
          <a:xfrm>
            <a:off x="7584827" y="6269845"/>
            <a:ext cx="2090889" cy="277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Computation time &lt;2 seconds </a:t>
            </a:r>
          </a:p>
        </p:txBody>
      </p:sp>
    </p:spTree>
    <p:extLst>
      <p:ext uri="{BB962C8B-B14F-4D97-AF65-F5344CB8AC3E}">
        <p14:creationId xmlns:p14="http://schemas.microsoft.com/office/powerpoint/2010/main" val="3911346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C5BDECD-06E8-446C-BA41-60D3B064D7C5}"/>
              </a:ext>
            </a:extLst>
          </p:cNvPr>
          <p:cNvGrpSpPr/>
          <p:nvPr/>
        </p:nvGrpSpPr>
        <p:grpSpPr>
          <a:xfrm>
            <a:off x="2043915" y="1332411"/>
            <a:ext cx="8106487" cy="5525589"/>
            <a:chOff x="2081613" y="2181712"/>
            <a:chExt cx="5520969" cy="3548877"/>
          </a:xfrm>
        </p:grpSpPr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731D2936-7751-45CD-AF43-16F0478732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81613" y="2181712"/>
              <a:ext cx="5520969" cy="3548877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3CAF15A7-3936-41AA-91FF-9E7AD5116A58}"/>
                </a:ext>
              </a:extLst>
            </p:cNvPr>
            <p:cNvSpPr/>
            <p:nvPr/>
          </p:nvSpPr>
          <p:spPr>
            <a:xfrm>
              <a:off x="2156596" y="2722562"/>
              <a:ext cx="645528" cy="29274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350"/>
            </a:p>
          </p:txBody>
        </p:sp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92EB3DE8-2A49-4E84-90D6-227B18444FB7}"/>
                </a:ext>
              </a:extLst>
            </p:cNvPr>
            <p:cNvSpPr/>
            <p:nvPr/>
          </p:nvSpPr>
          <p:spPr>
            <a:xfrm>
              <a:off x="2853576" y="2722562"/>
              <a:ext cx="1620133" cy="292739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350">
                <a:solidFill>
                  <a:schemeClr val="accent1"/>
                </a:solidFill>
              </a:endParaRPr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AC6F9AF0-7C03-4A31-BD8C-06A0818CA5A8}"/>
                </a:ext>
              </a:extLst>
            </p:cNvPr>
            <p:cNvSpPr/>
            <p:nvPr/>
          </p:nvSpPr>
          <p:spPr>
            <a:xfrm>
              <a:off x="6338557" y="2516695"/>
              <a:ext cx="1080276" cy="2850920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350">
                <a:solidFill>
                  <a:srgbClr val="7030A0"/>
                </a:solidFill>
              </a:endParaRPr>
            </a:p>
          </p:txBody>
        </p:sp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FC2D754A-E509-4D99-95B2-AA8276890772}"/>
                </a:ext>
              </a:extLst>
            </p:cNvPr>
            <p:cNvSpPr/>
            <p:nvPr/>
          </p:nvSpPr>
          <p:spPr>
            <a:xfrm>
              <a:off x="4817863" y="3347302"/>
              <a:ext cx="913313" cy="15011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350"/>
            </a:p>
          </p:txBody>
        </p:sp>
        <p:sp>
          <p:nvSpPr>
            <p:cNvPr id="17" name="Rektangel 16">
              <a:extLst>
                <a:ext uri="{FF2B5EF4-FFF2-40B4-BE49-F238E27FC236}">
                  <a16:creationId xmlns:a16="http://schemas.microsoft.com/office/drawing/2014/main" id="{835CBD90-C0A7-457E-AC2D-027703130FEA}"/>
                </a:ext>
              </a:extLst>
            </p:cNvPr>
            <p:cNvSpPr/>
            <p:nvPr/>
          </p:nvSpPr>
          <p:spPr>
            <a:xfrm>
              <a:off x="5241008" y="2888902"/>
              <a:ext cx="979877" cy="859602"/>
            </a:xfrm>
            <a:prstGeom prst="rect">
              <a:avLst/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350">
                <a:solidFill>
                  <a:srgbClr val="7030A0"/>
                </a:solidFill>
              </a:endParaRPr>
            </a:p>
          </p:txBody>
        </p:sp>
      </p:grpSp>
      <p:sp>
        <p:nvSpPr>
          <p:cNvPr id="23" name="Rubrik 1">
            <a:extLst>
              <a:ext uri="{FF2B5EF4-FFF2-40B4-BE49-F238E27FC236}">
                <a16:creationId xmlns:a16="http://schemas.microsoft.com/office/drawing/2014/main" id="{8AA740AF-0952-4F8B-8299-5DDC906C19A8}"/>
              </a:ext>
            </a:extLst>
          </p:cNvPr>
          <p:cNvSpPr txBox="1">
            <a:spLocks/>
          </p:cNvSpPr>
          <p:nvPr/>
        </p:nvSpPr>
        <p:spPr>
          <a:xfrm>
            <a:off x="2771776" y="191263"/>
            <a:ext cx="7353300" cy="609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Software</a:t>
            </a: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647AB080-07E3-41BD-B7E9-4D147A6C77B4}"/>
              </a:ext>
            </a:extLst>
          </p:cNvPr>
          <p:cNvSpPr/>
          <p:nvPr/>
        </p:nvSpPr>
        <p:spPr>
          <a:xfrm>
            <a:off x="2136436" y="1999133"/>
            <a:ext cx="985383" cy="17116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AE98E154-50DF-4C17-AD18-DA85395C78BB}"/>
              </a:ext>
            </a:extLst>
          </p:cNvPr>
          <p:cNvSpPr txBox="1"/>
          <p:nvPr/>
        </p:nvSpPr>
        <p:spPr>
          <a:xfrm>
            <a:off x="2083409" y="1963645"/>
            <a:ext cx="11684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1 Select Nuclide</a:t>
            </a: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6B84FBA4-8432-41CA-B24E-3B6F2168E4EE}"/>
              </a:ext>
            </a:extLst>
          </p:cNvPr>
          <p:cNvSpPr/>
          <p:nvPr/>
        </p:nvSpPr>
        <p:spPr>
          <a:xfrm>
            <a:off x="3164136" y="2003352"/>
            <a:ext cx="2410370" cy="1711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textruta 8">
            <a:extLst>
              <a:ext uri="{FF2B5EF4-FFF2-40B4-BE49-F238E27FC236}">
                <a16:creationId xmlns:a16="http://schemas.microsoft.com/office/drawing/2014/main" id="{8B24F3F8-BD3C-4B70-B530-850D3F2887FD}"/>
              </a:ext>
            </a:extLst>
          </p:cNvPr>
          <p:cNvSpPr txBox="1"/>
          <p:nvPr/>
        </p:nvSpPr>
        <p:spPr>
          <a:xfrm>
            <a:off x="3164136" y="1964478"/>
            <a:ext cx="15237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2 Select Modeling Type</a:t>
            </a: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B70BA1C5-67BE-41A7-9149-1BC23C9DA3AA}"/>
              </a:ext>
            </a:extLst>
          </p:cNvPr>
          <p:cNvSpPr/>
          <p:nvPr/>
        </p:nvSpPr>
        <p:spPr>
          <a:xfrm>
            <a:off x="8274843" y="1636024"/>
            <a:ext cx="1624013" cy="22986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textruta 8">
            <a:extLst>
              <a:ext uri="{FF2B5EF4-FFF2-40B4-BE49-F238E27FC236}">
                <a16:creationId xmlns:a16="http://schemas.microsoft.com/office/drawing/2014/main" id="{8858820C-CB2E-47E2-AD97-F04EAE82180E}"/>
              </a:ext>
            </a:extLst>
          </p:cNvPr>
          <p:cNvSpPr txBox="1"/>
          <p:nvPr/>
        </p:nvSpPr>
        <p:spPr>
          <a:xfrm>
            <a:off x="8248649" y="1624118"/>
            <a:ext cx="10310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3 Select Organ</a:t>
            </a:r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8CC9DEA3-C642-4B7B-A117-7EB148FE709E}"/>
              </a:ext>
            </a:extLst>
          </p:cNvPr>
          <p:cNvSpPr/>
          <p:nvPr/>
        </p:nvSpPr>
        <p:spPr>
          <a:xfrm>
            <a:off x="6689237" y="2433503"/>
            <a:ext cx="1438762" cy="1711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textruta 8">
            <a:extLst>
              <a:ext uri="{FF2B5EF4-FFF2-40B4-BE49-F238E27FC236}">
                <a16:creationId xmlns:a16="http://schemas.microsoft.com/office/drawing/2014/main" id="{F34F2F4F-0318-464E-9FC0-06914775C7B1}"/>
              </a:ext>
            </a:extLst>
          </p:cNvPr>
          <p:cNvSpPr txBox="1"/>
          <p:nvPr/>
        </p:nvSpPr>
        <p:spPr>
          <a:xfrm>
            <a:off x="6632087" y="2372404"/>
            <a:ext cx="11276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4 Insert Data</a:t>
            </a:r>
          </a:p>
        </p:txBody>
      </p:sp>
      <p:sp>
        <p:nvSpPr>
          <p:cNvPr id="50" name="Rectangle 8">
            <a:extLst>
              <a:ext uri="{FF2B5EF4-FFF2-40B4-BE49-F238E27FC236}">
                <a16:creationId xmlns:a16="http://schemas.microsoft.com/office/drawing/2014/main" id="{5E1DCA01-D156-4C78-81E0-771D7AFDAED9}"/>
              </a:ext>
            </a:extLst>
          </p:cNvPr>
          <p:cNvSpPr/>
          <p:nvPr/>
        </p:nvSpPr>
        <p:spPr>
          <a:xfrm>
            <a:off x="800103" y="815000"/>
            <a:ext cx="10591798" cy="60483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defTabSz="914014" fontAlgn="base">
              <a:lnSpc>
                <a:spcPct val="150000"/>
              </a:lnSpc>
              <a:buClr>
                <a:schemeClr val="tx2"/>
              </a:buClr>
            </a:pPr>
            <a:r>
              <a:rPr lang="de-DE" sz="2000" b="1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The User Interface</a:t>
            </a:r>
            <a:endParaRPr lang="sv-SE" sz="2000" b="1" kern="0" dirty="0">
              <a:solidFill>
                <a:srgbClr val="0070C0"/>
              </a:solidFill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649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hteck 55">
            <a:extLst>
              <a:ext uri="{FF2B5EF4-FFF2-40B4-BE49-F238E27FC236}">
                <a16:creationId xmlns:a16="http://schemas.microsoft.com/office/drawing/2014/main" id="{49989FDD-BED3-46A2-98D2-00C55B4A23DD}"/>
              </a:ext>
            </a:extLst>
          </p:cNvPr>
          <p:cNvSpPr/>
          <p:nvPr/>
        </p:nvSpPr>
        <p:spPr>
          <a:xfrm>
            <a:off x="6526797" y="3997805"/>
            <a:ext cx="5217527" cy="26689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>
            <a:outerShdw blurRad="50800" dist="50800" dir="5400000" algn="ctr" rotWithShape="0">
              <a:schemeClr val="tx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5B95B450-71C1-4C03-83A9-73D93B8C322C}"/>
              </a:ext>
            </a:extLst>
          </p:cNvPr>
          <p:cNvSpPr/>
          <p:nvPr/>
        </p:nvSpPr>
        <p:spPr>
          <a:xfrm>
            <a:off x="5133975" y="1152525"/>
            <a:ext cx="6610349" cy="2644264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>
            <a:outerShdw blurRad="50800" dist="50800" dir="5400000" algn="ctr" rotWithShape="0">
              <a:schemeClr val="tx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2DF6485C-F987-4164-A567-DE13C7600D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671" y="2457450"/>
            <a:ext cx="3372638" cy="2526222"/>
          </a:xfrm>
          <a:prstGeom prst="rect">
            <a:avLst/>
          </a:prstGeom>
        </p:spPr>
      </p:pic>
      <p:sp>
        <p:nvSpPr>
          <p:cNvPr id="22" name="Platshållare för innehåll 2">
            <a:extLst>
              <a:ext uri="{FF2B5EF4-FFF2-40B4-BE49-F238E27FC236}">
                <a16:creationId xmlns:a16="http://schemas.microsoft.com/office/drawing/2014/main" id="{A5142E84-846B-4F80-BCC8-6450DE8CD1C1}"/>
              </a:ext>
            </a:extLst>
          </p:cNvPr>
          <p:cNvSpPr txBox="1">
            <a:spLocks/>
          </p:cNvSpPr>
          <p:nvPr/>
        </p:nvSpPr>
        <p:spPr bwMode="auto">
          <a:xfrm>
            <a:off x="5231898" y="1187645"/>
            <a:ext cx="6403733" cy="6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>
            <a:lvl1pPr marL="232513" indent="-232513" algn="l" defTabSz="914014" rtl="0" eaLnBrk="1" fontAlgn="base" hangingPunct="1">
              <a:spcBef>
                <a:spcPts val="101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sz="2200" b="0">
                <a:solidFill>
                  <a:schemeClr val="tx2"/>
                </a:solidFill>
                <a:latin typeface="+mn-lt"/>
                <a:ea typeface="ＭＳ Ｐゴシック" charset="-128"/>
                <a:cs typeface="+mn-cs"/>
              </a:defRPr>
            </a:lvl1pPr>
            <a:lvl2pPr marL="707159" indent="-250151" algn="l" defTabSz="914014" rtl="0" eaLnBrk="1" fontAlgn="base" hangingPunct="1">
              <a:spcBef>
                <a:spcPts val="1010"/>
              </a:spcBef>
              <a:spcAft>
                <a:spcPts val="0"/>
              </a:spcAft>
              <a:buClr>
                <a:schemeClr val="tx2"/>
              </a:buClr>
              <a:buChar char="–"/>
              <a:defRPr sz="2200" b="0">
                <a:solidFill>
                  <a:schemeClr val="tx2"/>
                </a:solidFill>
                <a:latin typeface="+mn-lt"/>
                <a:ea typeface="ＭＳ Ｐゴシック" charset="-128"/>
              </a:defRPr>
            </a:lvl2pPr>
            <a:lvl3pPr marL="1100024" indent="-181200" algn="l" defTabSz="914014" rtl="0" eaLnBrk="1" fontAlgn="base" hangingPunct="1">
              <a:spcBef>
                <a:spcPts val="1010"/>
              </a:spcBef>
              <a:spcAft>
                <a:spcPts val="0"/>
              </a:spcAft>
              <a:buClr>
                <a:schemeClr val="tx2"/>
              </a:buClr>
              <a:buFont typeface="Lucida Grande"/>
              <a:buChar char="»"/>
              <a:defRPr sz="2000" b="0">
                <a:solidFill>
                  <a:schemeClr val="tx2"/>
                </a:solidFill>
                <a:latin typeface="+mn-lt"/>
                <a:ea typeface="ＭＳ Ｐゴシック" charset="-128"/>
              </a:defRPr>
            </a:lvl3pPr>
            <a:lvl4pPr marL="1566653" indent="-195631" algn="l" defTabSz="914014" rtl="0" eaLnBrk="1" fontAlgn="base" hangingPunct="1">
              <a:spcBef>
                <a:spcPts val="1010"/>
              </a:spcBef>
              <a:spcAft>
                <a:spcPts val="0"/>
              </a:spcAft>
              <a:buClr>
                <a:schemeClr val="tx2"/>
              </a:buClr>
              <a:buChar char="–"/>
              <a:defRPr sz="2000" b="0">
                <a:solidFill>
                  <a:schemeClr val="tx2"/>
                </a:solidFill>
                <a:latin typeface="+mn-lt"/>
                <a:ea typeface="ＭＳ Ｐゴシック" charset="-128"/>
              </a:defRPr>
            </a:lvl4pPr>
            <a:lvl5pPr marL="2057334" indent="-229306" algn="l" defTabSz="914014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9152" indent="-229306" algn="l" defTabSz="914014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80970" indent="-229306" algn="l" defTabSz="914014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42787" indent="-229306" algn="l" defTabSz="914014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904605" indent="-229306" algn="l" defTabSz="914014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GB" sz="18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IDAC-</a:t>
            </a:r>
            <a:r>
              <a:rPr lang="el-GR" sz="18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GB" sz="18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Dosimetry Calculations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05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Dosimetry is calculated for all Radionuclides in a Unified BK Model</a:t>
            </a:r>
          </a:p>
          <a:p>
            <a:pPr marL="0" indent="0">
              <a:spcBef>
                <a:spcPts val="0"/>
              </a:spcBef>
              <a:buNone/>
            </a:pPr>
            <a:endParaRPr lang="en-GB" sz="1050" kern="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endParaRPr lang="sv-SE" sz="12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Platshållare för innehåll 2">
            <a:extLst>
              <a:ext uri="{FF2B5EF4-FFF2-40B4-BE49-F238E27FC236}">
                <a16:creationId xmlns:a16="http://schemas.microsoft.com/office/drawing/2014/main" id="{A5142E84-846B-4F80-BCC8-6450DE8CD1C1}"/>
              </a:ext>
            </a:extLst>
          </p:cNvPr>
          <p:cNvSpPr txBox="1">
            <a:spLocks/>
          </p:cNvSpPr>
          <p:nvPr/>
        </p:nvSpPr>
        <p:spPr bwMode="auto">
          <a:xfrm>
            <a:off x="6648450" y="4059489"/>
            <a:ext cx="5095874" cy="69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>
            <a:lvl1pPr marL="232513" indent="-232513" algn="l" defTabSz="914014" rtl="0" eaLnBrk="1" fontAlgn="base" hangingPunct="1">
              <a:spcBef>
                <a:spcPts val="101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sz="2200" b="0">
                <a:solidFill>
                  <a:schemeClr val="tx2"/>
                </a:solidFill>
                <a:latin typeface="+mn-lt"/>
                <a:ea typeface="ＭＳ Ｐゴシック" charset="-128"/>
                <a:cs typeface="+mn-cs"/>
              </a:defRPr>
            </a:lvl1pPr>
            <a:lvl2pPr marL="707159" indent="-250151" algn="l" defTabSz="914014" rtl="0" eaLnBrk="1" fontAlgn="base" hangingPunct="1">
              <a:spcBef>
                <a:spcPts val="1010"/>
              </a:spcBef>
              <a:spcAft>
                <a:spcPts val="0"/>
              </a:spcAft>
              <a:buClr>
                <a:schemeClr val="tx2"/>
              </a:buClr>
              <a:buChar char="–"/>
              <a:defRPr sz="2200" b="0">
                <a:solidFill>
                  <a:schemeClr val="tx2"/>
                </a:solidFill>
                <a:latin typeface="+mn-lt"/>
                <a:ea typeface="ＭＳ Ｐゴシック" charset="-128"/>
              </a:defRPr>
            </a:lvl2pPr>
            <a:lvl3pPr marL="1100024" indent="-181200" algn="l" defTabSz="914014" rtl="0" eaLnBrk="1" fontAlgn="base" hangingPunct="1">
              <a:spcBef>
                <a:spcPts val="1010"/>
              </a:spcBef>
              <a:spcAft>
                <a:spcPts val="0"/>
              </a:spcAft>
              <a:buClr>
                <a:schemeClr val="tx2"/>
              </a:buClr>
              <a:buFont typeface="Lucida Grande"/>
              <a:buChar char="»"/>
              <a:defRPr sz="2000" b="0">
                <a:solidFill>
                  <a:schemeClr val="tx2"/>
                </a:solidFill>
                <a:latin typeface="+mn-lt"/>
                <a:ea typeface="ＭＳ Ｐゴシック" charset="-128"/>
              </a:defRPr>
            </a:lvl3pPr>
            <a:lvl4pPr marL="1566653" indent="-195631" algn="l" defTabSz="914014" rtl="0" eaLnBrk="1" fontAlgn="base" hangingPunct="1">
              <a:spcBef>
                <a:spcPts val="1010"/>
              </a:spcBef>
              <a:spcAft>
                <a:spcPts val="0"/>
              </a:spcAft>
              <a:buClr>
                <a:schemeClr val="tx2"/>
              </a:buClr>
              <a:buChar char="–"/>
              <a:defRPr sz="2000" b="0">
                <a:solidFill>
                  <a:schemeClr val="tx2"/>
                </a:solidFill>
                <a:latin typeface="+mn-lt"/>
                <a:ea typeface="ＭＳ Ｐゴシック" charset="-128"/>
              </a:defRPr>
            </a:lvl4pPr>
            <a:lvl5pPr marL="2057334" indent="-229306" algn="l" defTabSz="914014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9152" indent="-229306" algn="l" defTabSz="914014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80970" indent="-229306" algn="l" defTabSz="914014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42787" indent="-229306" algn="l" defTabSz="914014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904605" indent="-229306" algn="l" defTabSz="914014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GB" sz="18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Conventional Dosimetry Calculations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05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Dosimetry is calculated independently for each Radionuclide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endParaRPr lang="sv-SE" sz="1200" kern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2614A05-1288-4C55-A6E8-A2273B8F4C11}"/>
              </a:ext>
            </a:extLst>
          </p:cNvPr>
          <p:cNvSpPr/>
          <p:nvPr/>
        </p:nvSpPr>
        <p:spPr>
          <a:xfrm>
            <a:off x="3554307" y="3566226"/>
            <a:ext cx="1533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kern="0" dirty="0">
                <a:solidFill>
                  <a:srgbClr val="0070C0"/>
                </a:solidFill>
              </a:rPr>
              <a:t>Absorbed doses are calculated using the </a:t>
            </a:r>
            <a:r>
              <a:rPr lang="en-US" sz="1050" b="1" kern="0" dirty="0">
                <a:solidFill>
                  <a:srgbClr val="0070C0"/>
                </a:solidFill>
              </a:rPr>
              <a:t>ICRP</a:t>
            </a:r>
            <a:r>
              <a:rPr lang="en-US" sz="1050" kern="0" dirty="0">
                <a:solidFill>
                  <a:srgbClr val="0070C0"/>
                </a:solidFill>
              </a:rPr>
              <a:t> framework of internal dosimetry </a:t>
            </a:r>
            <a:endParaRPr lang="en-GB" sz="1050" dirty="0">
              <a:solidFill>
                <a:srgbClr val="0070C0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AD3665B-5B3A-49D0-B472-B84A9D96E067}"/>
              </a:ext>
            </a:extLst>
          </p:cNvPr>
          <p:cNvGrpSpPr/>
          <p:nvPr/>
        </p:nvGrpSpPr>
        <p:grpSpPr>
          <a:xfrm>
            <a:off x="6727324" y="4656121"/>
            <a:ext cx="4755908" cy="1953466"/>
            <a:chOff x="4424823" y="2815302"/>
            <a:chExt cx="4465993" cy="1923413"/>
          </a:xfrm>
        </p:grpSpPr>
        <p:pic>
          <p:nvPicPr>
            <p:cNvPr id="13" name="Bildobjekt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24823" y="2815302"/>
              <a:ext cx="2173350" cy="1817395"/>
            </a:xfrm>
            <a:prstGeom prst="rect">
              <a:avLst/>
            </a:prstGeom>
          </p:spPr>
        </p:pic>
        <p:grpSp>
          <p:nvGrpSpPr>
            <p:cNvPr id="40" name="Grupp 39"/>
            <p:cNvGrpSpPr/>
            <p:nvPr/>
          </p:nvGrpSpPr>
          <p:grpSpPr>
            <a:xfrm>
              <a:off x="6832284" y="2871380"/>
              <a:ext cx="2058532" cy="1867335"/>
              <a:chOff x="6832284" y="2872561"/>
              <a:chExt cx="2058532" cy="1867335"/>
            </a:xfrm>
          </p:grpSpPr>
          <p:pic>
            <p:nvPicPr>
              <p:cNvPr id="39" name="Bildobjekt 3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32284" y="2872561"/>
                <a:ext cx="994975" cy="1524972"/>
              </a:xfrm>
              <a:prstGeom prst="rect">
                <a:avLst/>
              </a:prstGeom>
            </p:spPr>
          </p:pic>
          <p:pic>
            <p:nvPicPr>
              <p:cNvPr id="38" name="Bildobjekt 37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02983" y="2934455"/>
                <a:ext cx="986223" cy="1509485"/>
              </a:xfrm>
              <a:prstGeom prst="rect">
                <a:avLst/>
              </a:prstGeom>
            </p:spPr>
          </p:pic>
          <p:pic>
            <p:nvPicPr>
              <p:cNvPr id="37" name="Bildobjekt 36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47936" y="2995879"/>
                <a:ext cx="992004" cy="1509486"/>
              </a:xfrm>
              <a:prstGeom prst="rect">
                <a:avLst/>
              </a:prstGeom>
            </p:spPr>
          </p:pic>
          <p:pic>
            <p:nvPicPr>
              <p:cNvPr id="23" name="Bildobjekt 22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41470" y="3058195"/>
                <a:ext cx="971578" cy="1487070"/>
              </a:xfrm>
              <a:prstGeom prst="rect">
                <a:avLst/>
              </a:prstGeom>
            </p:spPr>
          </p:pic>
          <p:pic>
            <p:nvPicPr>
              <p:cNvPr id="17" name="Bildobjekt 16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533568" y="3115315"/>
                <a:ext cx="989307" cy="1518244"/>
              </a:xfrm>
              <a:prstGeom prst="rect">
                <a:avLst/>
              </a:prstGeom>
            </p:spPr>
          </p:pic>
          <p:pic>
            <p:nvPicPr>
              <p:cNvPr id="15" name="Bildobjekt 14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699567" y="3171432"/>
                <a:ext cx="1000318" cy="1528154"/>
              </a:xfrm>
              <a:prstGeom prst="rect">
                <a:avLst/>
              </a:prstGeom>
            </p:spPr>
          </p:pic>
          <p:pic>
            <p:nvPicPr>
              <p:cNvPr id="35" name="Bildobjekt 34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906000" y="3235531"/>
                <a:ext cx="984816" cy="1504365"/>
              </a:xfrm>
              <a:prstGeom prst="rect">
                <a:avLst/>
              </a:prstGeom>
            </p:spPr>
          </p:pic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54CC1F2-9C92-4352-9995-5A10EB420207}"/>
              </a:ext>
            </a:extLst>
          </p:cNvPr>
          <p:cNvGrpSpPr/>
          <p:nvPr/>
        </p:nvGrpSpPr>
        <p:grpSpPr>
          <a:xfrm>
            <a:off x="5308097" y="1746091"/>
            <a:ext cx="6210712" cy="1906337"/>
            <a:chOff x="4278736" y="5265186"/>
            <a:chExt cx="4569990" cy="1402728"/>
          </a:xfrm>
        </p:grpSpPr>
        <p:pic>
          <p:nvPicPr>
            <p:cNvPr id="48" name="Bildobjekt 47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278736" y="5273665"/>
              <a:ext cx="2152707" cy="1394249"/>
            </a:xfrm>
            <a:prstGeom prst="rect">
              <a:avLst/>
            </a:prstGeom>
          </p:spPr>
        </p:pic>
        <p:pic>
          <p:nvPicPr>
            <p:cNvPr id="49" name="Bildobjekt 48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677548" y="5265186"/>
              <a:ext cx="2171178" cy="1402727"/>
            </a:xfrm>
            <a:prstGeom prst="rect">
              <a:avLst/>
            </a:prstGeom>
          </p:spPr>
        </p:pic>
      </p:grpSp>
      <p:sp>
        <p:nvSpPr>
          <p:cNvPr id="27" name="Platshållare för innehåll 2">
            <a:extLst>
              <a:ext uri="{FF2B5EF4-FFF2-40B4-BE49-F238E27FC236}">
                <a16:creationId xmlns:a16="http://schemas.microsoft.com/office/drawing/2014/main" id="{DC175EB9-2F45-42F7-8479-1A4239EA0DDF}"/>
              </a:ext>
            </a:extLst>
          </p:cNvPr>
          <p:cNvSpPr txBox="1">
            <a:spLocks/>
          </p:cNvSpPr>
          <p:nvPr/>
        </p:nvSpPr>
        <p:spPr bwMode="auto">
          <a:xfrm>
            <a:off x="341405" y="5153607"/>
            <a:ext cx="3102681" cy="50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>
            <a:lvl1pPr marL="232513" indent="-232513" algn="l" defTabSz="914014" rtl="0" eaLnBrk="1" fontAlgn="base" hangingPunct="1">
              <a:spcBef>
                <a:spcPts val="101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sz="2200" b="0">
                <a:solidFill>
                  <a:schemeClr val="tx2"/>
                </a:solidFill>
                <a:latin typeface="+mn-lt"/>
                <a:ea typeface="ＭＳ Ｐゴシック" charset="-128"/>
                <a:cs typeface="+mn-cs"/>
              </a:defRPr>
            </a:lvl1pPr>
            <a:lvl2pPr marL="707159" indent="-250151" algn="l" defTabSz="914014" rtl="0" eaLnBrk="1" fontAlgn="base" hangingPunct="1">
              <a:spcBef>
                <a:spcPts val="1010"/>
              </a:spcBef>
              <a:spcAft>
                <a:spcPts val="0"/>
              </a:spcAft>
              <a:buClr>
                <a:schemeClr val="tx2"/>
              </a:buClr>
              <a:buChar char="–"/>
              <a:defRPr sz="2200" b="0">
                <a:solidFill>
                  <a:schemeClr val="tx2"/>
                </a:solidFill>
                <a:latin typeface="+mn-lt"/>
                <a:ea typeface="ＭＳ Ｐゴシック" charset="-128"/>
              </a:defRPr>
            </a:lvl2pPr>
            <a:lvl3pPr marL="1100024" indent="-181200" algn="l" defTabSz="914014" rtl="0" eaLnBrk="1" fontAlgn="base" hangingPunct="1">
              <a:spcBef>
                <a:spcPts val="1010"/>
              </a:spcBef>
              <a:spcAft>
                <a:spcPts val="0"/>
              </a:spcAft>
              <a:buClr>
                <a:schemeClr val="tx2"/>
              </a:buClr>
              <a:buFont typeface="Lucida Grande"/>
              <a:buChar char="»"/>
              <a:defRPr sz="2000" b="0">
                <a:solidFill>
                  <a:schemeClr val="tx2"/>
                </a:solidFill>
                <a:latin typeface="+mn-lt"/>
                <a:ea typeface="ＭＳ Ｐゴシック" charset="-128"/>
              </a:defRPr>
            </a:lvl3pPr>
            <a:lvl4pPr marL="1566653" indent="-195631" algn="l" defTabSz="914014" rtl="0" eaLnBrk="1" fontAlgn="base" hangingPunct="1">
              <a:spcBef>
                <a:spcPts val="1010"/>
              </a:spcBef>
              <a:spcAft>
                <a:spcPts val="0"/>
              </a:spcAft>
              <a:buClr>
                <a:schemeClr val="tx2"/>
              </a:buClr>
              <a:buChar char="–"/>
              <a:defRPr sz="2000" b="0">
                <a:solidFill>
                  <a:schemeClr val="tx2"/>
                </a:solidFill>
                <a:latin typeface="+mn-lt"/>
                <a:ea typeface="ＭＳ Ｐゴシック" charset="-128"/>
              </a:defRPr>
            </a:lvl4pPr>
            <a:lvl5pPr marL="2057334" indent="-229306" algn="l" defTabSz="914014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9152" indent="-229306" algn="l" defTabSz="914014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80970" indent="-229306" algn="l" defTabSz="914014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42787" indent="-229306" algn="l" defTabSz="914014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904605" indent="-229306" algn="l" defTabSz="914014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sv-SE" sz="7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Ref: Taprogge J, et al. </a:t>
            </a:r>
            <a:r>
              <a:rPr lang="en-GB" sz="7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 J </a:t>
            </a:r>
            <a:r>
              <a:rPr lang="en-GB" sz="700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Radiat</a:t>
            </a:r>
            <a:r>
              <a:rPr lang="en-GB" sz="7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Oncol </a:t>
            </a:r>
            <a:r>
              <a:rPr lang="en-GB" sz="700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Biol</a:t>
            </a:r>
            <a:r>
              <a:rPr lang="en-GB" sz="7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Phys. 2019 Jul 23. </a:t>
            </a:r>
            <a:r>
              <a:rPr lang="en-GB" sz="700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pii</a:t>
            </a:r>
            <a:r>
              <a:rPr lang="en-GB" sz="7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S0360-3016(19)33505-9. </a:t>
            </a:r>
            <a:r>
              <a:rPr lang="en-GB" sz="700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doi</a:t>
            </a:r>
            <a:r>
              <a:rPr lang="en-GB" sz="7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10.1016/j.ijrobp.2019.07.022.</a:t>
            </a:r>
            <a:endParaRPr lang="sv-SE" sz="700" kern="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Pil: höger 15">
            <a:extLst>
              <a:ext uri="{FF2B5EF4-FFF2-40B4-BE49-F238E27FC236}">
                <a16:creationId xmlns:a16="http://schemas.microsoft.com/office/drawing/2014/main" id="{F4C626B3-7AEF-4C7B-91A5-7F57D9DCF1BE}"/>
              </a:ext>
            </a:extLst>
          </p:cNvPr>
          <p:cNvSpPr/>
          <p:nvPr/>
        </p:nvSpPr>
        <p:spPr bwMode="auto">
          <a:xfrm>
            <a:off x="3586402" y="4600860"/>
            <a:ext cx="2751894" cy="396000"/>
          </a:xfrm>
          <a:prstGeom prst="rightArrow">
            <a:avLst>
              <a:gd name="adj1" fmla="val 56777"/>
              <a:gd name="adj2" fmla="val 50000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78656" fontAlgn="base">
              <a:spcBef>
                <a:spcPct val="0"/>
              </a:spcBef>
              <a:spcAft>
                <a:spcPct val="0"/>
              </a:spcAft>
            </a:pPr>
            <a:endParaRPr lang="sv-SE" dirty="0">
              <a:solidFill>
                <a:schemeClr val="accent1"/>
              </a:solidFill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CC12DFB4-2721-4CBC-96DF-90F3D5AE4B52}"/>
              </a:ext>
            </a:extLst>
          </p:cNvPr>
          <p:cNvSpPr/>
          <p:nvPr/>
        </p:nvSpPr>
        <p:spPr>
          <a:xfrm>
            <a:off x="372040" y="2324939"/>
            <a:ext cx="3033946" cy="276776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Rubrik 1">
            <a:extLst>
              <a:ext uri="{FF2B5EF4-FFF2-40B4-BE49-F238E27FC236}">
                <a16:creationId xmlns:a16="http://schemas.microsoft.com/office/drawing/2014/main" id="{993B2D54-B9EF-4294-9D19-7F50711EAA29}"/>
              </a:ext>
            </a:extLst>
          </p:cNvPr>
          <p:cNvSpPr txBox="1">
            <a:spLocks/>
          </p:cNvSpPr>
          <p:nvPr/>
        </p:nvSpPr>
        <p:spPr>
          <a:xfrm>
            <a:off x="2771776" y="191263"/>
            <a:ext cx="7353300" cy="609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IDAC-</a:t>
            </a:r>
            <a:r>
              <a:rPr lang="el-GR" dirty="0"/>
              <a:t>α</a:t>
            </a:r>
            <a:r>
              <a:rPr lang="de-DE" dirty="0"/>
              <a:t> </a:t>
            </a:r>
            <a:r>
              <a:rPr lang="en-GB" dirty="0"/>
              <a:t>vs Conventional Dosimetry </a:t>
            </a:r>
            <a:r>
              <a:rPr lang="sv-SE" kern="0" baseline="30000" dirty="0"/>
              <a:t>223</a:t>
            </a:r>
            <a:r>
              <a:rPr lang="sv-SE" kern="0" dirty="0"/>
              <a:t>RaCl</a:t>
            </a:r>
            <a:r>
              <a:rPr lang="sv-SE" kern="0" baseline="-25000" dirty="0"/>
              <a:t>2</a:t>
            </a:r>
            <a:r>
              <a:rPr lang="sv-SE" kern="0" dirty="0"/>
              <a:t> Paradigm</a:t>
            </a:r>
            <a:endParaRPr lang="en-GB" dirty="0"/>
          </a:p>
        </p:txBody>
      </p:sp>
      <p:sp>
        <p:nvSpPr>
          <p:cNvPr id="50" name="Pil: höger 15">
            <a:extLst>
              <a:ext uri="{FF2B5EF4-FFF2-40B4-BE49-F238E27FC236}">
                <a16:creationId xmlns:a16="http://schemas.microsoft.com/office/drawing/2014/main" id="{61599BC4-ECEB-4746-96CF-09F6D150A4E9}"/>
              </a:ext>
            </a:extLst>
          </p:cNvPr>
          <p:cNvSpPr/>
          <p:nvPr/>
        </p:nvSpPr>
        <p:spPr bwMode="auto">
          <a:xfrm>
            <a:off x="3586402" y="2871552"/>
            <a:ext cx="1384250" cy="396000"/>
          </a:xfrm>
          <a:prstGeom prst="rightArrow">
            <a:avLst>
              <a:gd name="adj1" fmla="val 56777"/>
              <a:gd name="adj2" fmla="val 50000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78656" fontAlgn="base">
              <a:spcBef>
                <a:spcPct val="0"/>
              </a:spcBef>
              <a:spcAft>
                <a:spcPct val="0"/>
              </a:spcAft>
            </a:pPr>
            <a:endParaRPr lang="sv-S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712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8BE65C-1408-4A2E-8AE6-9646F2457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50" y="2211373"/>
            <a:ext cx="5689600" cy="38272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56B395B-5081-42FE-B1E9-516CF5D2DA83}"/>
              </a:ext>
            </a:extLst>
          </p:cNvPr>
          <p:cNvSpPr/>
          <p:nvPr/>
        </p:nvSpPr>
        <p:spPr>
          <a:xfrm>
            <a:off x="800103" y="1236640"/>
            <a:ext cx="10591798" cy="60483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b="1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IDAC-</a:t>
            </a:r>
            <a:r>
              <a:rPr lang="el-GR" sz="2000" b="1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α</a:t>
            </a:r>
            <a:r>
              <a:rPr lang="en-GB" sz="2000" b="1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 eliminates the error of overestimation or underestimation on tissue Absorbed Dose (A.D.)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AF2CD4-721A-4137-9AF1-C95F486E1C00}"/>
              </a:ext>
            </a:extLst>
          </p:cNvPr>
          <p:cNvSpPr/>
          <p:nvPr/>
        </p:nvSpPr>
        <p:spPr>
          <a:xfrm>
            <a:off x="1816100" y="5924236"/>
            <a:ext cx="8559800" cy="101985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628650" indent="-542925" algn="ctr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Accurate prediction on healthy tissue toxicity </a:t>
            </a:r>
            <a:endParaRPr lang="en-GB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FFDBC7FB-BDC3-45A4-911E-3D05DF14915F}"/>
              </a:ext>
            </a:extLst>
          </p:cNvPr>
          <p:cNvSpPr txBox="1">
            <a:spLocks/>
          </p:cNvSpPr>
          <p:nvPr/>
        </p:nvSpPr>
        <p:spPr>
          <a:xfrm>
            <a:off x="2771776" y="191263"/>
            <a:ext cx="7353300" cy="609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Impact on Dosimetry Estimation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39F0E09C-3369-4E05-96C2-BD9A0BD6BD3D}"/>
              </a:ext>
            </a:extLst>
          </p:cNvPr>
          <p:cNvSpPr/>
          <p:nvPr/>
        </p:nvSpPr>
        <p:spPr>
          <a:xfrm>
            <a:off x="6848478" y="2190597"/>
            <a:ext cx="3645078" cy="506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b="1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223</a:t>
            </a:r>
            <a:r>
              <a:rPr lang="en-GB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 Internal Generator Example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F26BF213-AA89-4C48-95A0-A93A1DE5704F}"/>
              </a:ext>
            </a:extLst>
          </p:cNvPr>
          <p:cNvSpPr/>
          <p:nvPr/>
        </p:nvSpPr>
        <p:spPr>
          <a:xfrm>
            <a:off x="6096000" y="2960220"/>
            <a:ext cx="1431802" cy="3628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62050" indent="-1162050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1200" b="1" i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Overestimations</a:t>
            </a:r>
            <a:r>
              <a:rPr lang="en-GB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B1A884F4-CDBE-4229-89D6-835E3BA6C2B0}"/>
              </a:ext>
            </a:extLst>
          </p:cNvPr>
          <p:cNvSpPr/>
          <p:nvPr/>
        </p:nvSpPr>
        <p:spPr>
          <a:xfrm>
            <a:off x="6096000" y="3399279"/>
            <a:ext cx="292066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85725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Decreased A.D. to Bone Surface </a:t>
            </a:r>
            <a:br>
              <a:rPr lang="en-GB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Bone Marrow</a:t>
            </a:r>
            <a:r>
              <a:rPr lang="en-GB" sz="1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14% </a:t>
            </a:r>
            <a:r>
              <a:rPr lang="en-GB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GB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18%</a:t>
            </a:r>
            <a:r>
              <a:rPr lang="en-GB" sz="1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lang="en-GB" sz="1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respectively</a:t>
            </a:r>
          </a:p>
          <a:p>
            <a:pPr indent="-85725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1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Daughter Nuclides follow different </a:t>
            </a:r>
            <a:br>
              <a:rPr lang="en-GB" sz="1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biokinetic model </a:t>
            </a:r>
            <a:r>
              <a:rPr lang="en-GB" sz="1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GB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Decreased Bone </a:t>
            </a:r>
            <a:br>
              <a:rPr lang="en-GB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en-GB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deposition</a:t>
            </a:r>
            <a:r>
              <a:rPr lang="en-GB" sz="1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 Decreased A.D.</a:t>
            </a:r>
            <a:r>
              <a:rPr lang="en-GB" sz="1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BE4DD613-346F-45CA-BA12-911252929D50}"/>
              </a:ext>
            </a:extLst>
          </p:cNvPr>
          <p:cNvSpPr/>
          <p:nvPr/>
        </p:nvSpPr>
        <p:spPr>
          <a:xfrm>
            <a:off x="9016668" y="2960220"/>
            <a:ext cx="1575209" cy="362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62050" indent="-1162050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1200" b="1" i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Underestimations</a:t>
            </a:r>
            <a:r>
              <a:rPr lang="en-GB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2ADA402A-8CCA-4C92-9CB1-9EAEFFCEBABF}"/>
              </a:ext>
            </a:extLst>
          </p:cNvPr>
          <p:cNvSpPr/>
          <p:nvPr/>
        </p:nvSpPr>
        <p:spPr>
          <a:xfrm>
            <a:off x="9016669" y="3399279"/>
            <a:ext cx="29975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85725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Increased A.D. in </a:t>
            </a:r>
            <a:r>
              <a:rPr lang="en-GB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Liver and in Kidneys </a:t>
            </a:r>
            <a:r>
              <a:rPr lang="en-GB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</a:t>
            </a:r>
            <a:r>
              <a:rPr lang="en-GB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+33% </a:t>
            </a:r>
            <a:r>
              <a:rPr lang="en-GB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GB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+87%</a:t>
            </a:r>
            <a:r>
              <a:rPr lang="en-GB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respectively. </a:t>
            </a:r>
          </a:p>
          <a:p>
            <a:pPr indent="-85725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Increased Radiation Exposure </a:t>
            </a:r>
            <a:br>
              <a:rPr lang="en-GB" sz="1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due to Daughter Nuclides catabolic products retention and excretion</a:t>
            </a:r>
          </a:p>
        </p:txBody>
      </p:sp>
      <p:sp>
        <p:nvSpPr>
          <p:cNvPr id="11" name="Pil: höger 15">
            <a:extLst>
              <a:ext uri="{FF2B5EF4-FFF2-40B4-BE49-F238E27FC236}">
                <a16:creationId xmlns:a16="http://schemas.microsoft.com/office/drawing/2014/main" id="{52113BA7-D138-4756-8601-0FAED008EFF0}"/>
              </a:ext>
            </a:extLst>
          </p:cNvPr>
          <p:cNvSpPr/>
          <p:nvPr/>
        </p:nvSpPr>
        <p:spPr bwMode="auto">
          <a:xfrm>
            <a:off x="2614469" y="6176727"/>
            <a:ext cx="841708" cy="396000"/>
          </a:xfrm>
          <a:prstGeom prst="rightArrow">
            <a:avLst>
              <a:gd name="adj1" fmla="val 56777"/>
              <a:gd name="adj2" fmla="val 50000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78656" fontAlgn="base">
              <a:spcBef>
                <a:spcPct val="0"/>
              </a:spcBef>
              <a:spcAft>
                <a:spcPct val="0"/>
              </a:spcAft>
            </a:pPr>
            <a:endParaRPr lang="sv-SE" dirty="0">
              <a:solidFill>
                <a:schemeClr val="accent1"/>
              </a:solidFill>
            </a:endParaRPr>
          </a:p>
        </p:txBody>
      </p:sp>
      <p:sp>
        <p:nvSpPr>
          <p:cNvPr id="12" name="Pil: höger 15">
            <a:extLst>
              <a:ext uri="{FF2B5EF4-FFF2-40B4-BE49-F238E27FC236}">
                <a16:creationId xmlns:a16="http://schemas.microsoft.com/office/drawing/2014/main" id="{665C0DA8-8C30-4F08-B52B-351FD8F8E87A}"/>
              </a:ext>
            </a:extLst>
          </p:cNvPr>
          <p:cNvSpPr/>
          <p:nvPr/>
        </p:nvSpPr>
        <p:spPr bwMode="auto">
          <a:xfrm rot="10800000">
            <a:off x="8883318" y="6176727"/>
            <a:ext cx="841707" cy="396000"/>
          </a:xfrm>
          <a:prstGeom prst="rightArrow">
            <a:avLst>
              <a:gd name="adj1" fmla="val 56777"/>
              <a:gd name="adj2" fmla="val 50000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78656" fontAlgn="base">
              <a:spcBef>
                <a:spcPct val="0"/>
              </a:spcBef>
              <a:spcAft>
                <a:spcPct val="0"/>
              </a:spcAft>
            </a:pPr>
            <a:endParaRPr lang="sv-S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115950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6</TotalTime>
  <Words>367</Words>
  <Application>Microsoft Office PowerPoint</Application>
  <PresentationFormat>Bredbild</PresentationFormat>
  <Paragraphs>51</Paragraphs>
  <Slides>6</Slides>
  <Notes>1</Notes>
  <HiddenSlides>0</HiddenSlides>
  <MMClips>0</MMClips>
  <ScaleCrop>false</ScaleCrop>
  <HeadingPairs>
    <vt:vector size="8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0</vt:i4>
      </vt:variant>
      <vt:variant>
        <vt:lpstr>Bildrubriker</vt:lpstr>
      </vt:variant>
      <vt:variant>
        <vt:i4>6</vt:i4>
      </vt:variant>
    </vt:vector>
  </HeadingPairs>
  <TitlesOfParts>
    <vt:vector size="10" baseType="lpstr">
      <vt:lpstr>Arial</vt:lpstr>
      <vt:lpstr>Calibri</vt:lpstr>
      <vt:lpstr>Trebuchet MS</vt:lpstr>
      <vt:lpstr>Berlin</vt:lpstr>
      <vt:lpstr>IDAC-α  An α Dosimetry Software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Martin Andersson</dc:creator>
  <cp:lastModifiedBy>Martin Andersson</cp:lastModifiedBy>
  <cp:revision>201</cp:revision>
  <dcterms:created xsi:type="dcterms:W3CDTF">2018-08-30T15:28:25Z</dcterms:created>
  <dcterms:modified xsi:type="dcterms:W3CDTF">2023-09-09T19:20:17Z</dcterms:modified>
</cp:coreProperties>
</file>